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EAC0"/>
    <a:srgbClr val="E7FFF2"/>
    <a:srgbClr val="AFFFD3"/>
    <a:srgbClr val="09B393"/>
    <a:srgbClr val="00FFCC"/>
    <a:srgbClr val="02BF3D"/>
    <a:srgbClr val="0EE885"/>
    <a:srgbClr val="FED46A"/>
    <a:srgbClr val="654B01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3556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Propose a dynamic obstacle-avoidance algorithm for robots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our method to the GBM and take several tests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Potential contribution</a:t>
            </a:r>
          </a:p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the future, robots with this algorithm can operate safely and efficiently in complex environments, providing support in: Logistics industry, Manufacturing industry, medical field…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924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Modify our algorithm, increase the passing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Make the simulation more complicated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 more obstacles in the simulation environment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 the obstacles’ movement more unpredictable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the algorithm to a realistic robot hardware</a:t>
            </a:r>
            <a:endParaRPr lang="zh-TW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AE490-357A-4FEB-AF77-D0EFF51B3096}"/>
              </a:ext>
            </a:extLst>
          </p:cNvPr>
          <p:cNvGrpSpPr/>
          <p:nvPr/>
        </p:nvGrpSpPr>
        <p:grpSpPr>
          <a:xfrm>
            <a:off x="9668935" y="1392312"/>
            <a:ext cx="1684865" cy="1650281"/>
            <a:chOff x="9668935" y="1486261"/>
            <a:chExt cx="1684865" cy="1650281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34A5B37-0D99-4CCF-98F2-56F4672C015B}"/>
                </a:ext>
              </a:extLst>
            </p:cNvPr>
            <p:cNvSpPr/>
            <p:nvPr/>
          </p:nvSpPr>
          <p:spPr>
            <a:xfrm>
              <a:off x="9668935" y="1486261"/>
              <a:ext cx="1684865" cy="1650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DA1792B-9BA1-4754-9471-425F5A37532C}"/>
                </a:ext>
              </a:extLst>
            </p:cNvPr>
            <p:cNvGrpSpPr/>
            <p:nvPr/>
          </p:nvGrpSpPr>
          <p:grpSpPr>
            <a:xfrm>
              <a:off x="9916582" y="1775522"/>
              <a:ext cx="1259418" cy="1249455"/>
              <a:chOff x="9306982" y="1486261"/>
              <a:chExt cx="1259418" cy="124945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9EE04031-E6FB-451C-AC0A-63507DF55F17}"/>
                  </a:ext>
                </a:extLst>
              </p:cNvPr>
              <p:cNvGrpSpPr/>
              <p:nvPr/>
            </p:nvGrpSpPr>
            <p:grpSpPr>
              <a:xfrm>
                <a:off x="9306982" y="1825625"/>
                <a:ext cx="1083734" cy="910091"/>
                <a:chOff x="9603315" y="1896533"/>
                <a:chExt cx="1083734" cy="910091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62D19AEE-44B9-4AF1-AE69-38C5EBF43F84}"/>
                    </a:ext>
                  </a:extLst>
                </p:cNvPr>
                <p:cNvSpPr/>
                <p:nvPr/>
              </p:nvSpPr>
              <p:spPr>
                <a:xfrm>
                  <a:off x="9690098" y="1896533"/>
                  <a:ext cx="910169" cy="9100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BB6627A-63E0-48AB-BFF7-11C0B409077E}"/>
                    </a:ext>
                  </a:extLst>
                </p:cNvPr>
                <p:cNvSpPr txBox="1"/>
                <p:nvPr/>
              </p:nvSpPr>
              <p:spPr>
                <a:xfrm>
                  <a:off x="9603315" y="2166912"/>
                  <a:ext cx="10837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obstacle</a:t>
                  </a:r>
                  <a:endParaRPr lang="zh-TW" altLang="en-US" dirty="0"/>
                </a:p>
              </p:txBody>
            </p:sp>
          </p:grp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FE590327-A2FD-465F-84A9-DD51588FFB24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10170643" y="1486261"/>
                <a:ext cx="395757" cy="4726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73046B0-48BB-4485-BDD5-01176BEE7CE4}"/>
              </a:ext>
            </a:extLst>
          </p:cNvPr>
          <p:cNvGrpSpPr/>
          <p:nvPr/>
        </p:nvGrpSpPr>
        <p:grpSpPr>
          <a:xfrm>
            <a:off x="9290050" y="3661812"/>
            <a:ext cx="2442634" cy="2006529"/>
            <a:chOff x="9275233" y="3598898"/>
            <a:chExt cx="2442634" cy="200652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79867FF-DF4D-4A64-B00B-C6BA6B5D3F35}"/>
                </a:ext>
              </a:extLst>
            </p:cNvPr>
            <p:cNvSpPr/>
            <p:nvPr/>
          </p:nvSpPr>
          <p:spPr>
            <a:xfrm>
              <a:off x="9275233" y="3598898"/>
              <a:ext cx="2442634" cy="2006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40C5820-A103-4950-9E88-C1E2DD1353A4}"/>
                </a:ext>
              </a:extLst>
            </p:cNvPr>
            <p:cNvSpPr/>
            <p:nvPr/>
          </p:nvSpPr>
          <p:spPr>
            <a:xfrm rot="805144">
              <a:off x="9596123" y="4213336"/>
              <a:ext cx="513795" cy="728134"/>
            </a:xfrm>
            <a:custGeom>
              <a:avLst/>
              <a:gdLst>
                <a:gd name="connsiteX0" fmla="*/ 175129 w 513795"/>
                <a:gd name="connsiteY0" fmla="*/ 728134 h 728134"/>
                <a:gd name="connsiteX1" fmla="*/ 14262 w 513795"/>
                <a:gd name="connsiteY1" fmla="*/ 457200 h 728134"/>
                <a:gd name="connsiteX2" fmla="*/ 496862 w 513795"/>
                <a:gd name="connsiteY2" fmla="*/ 499534 h 728134"/>
                <a:gd name="connsiteX3" fmla="*/ 225929 w 513795"/>
                <a:gd name="connsiteY3" fmla="*/ 177800 h 728134"/>
                <a:gd name="connsiteX4" fmla="*/ 513795 w 513795"/>
                <a:gd name="connsiteY4" fmla="*/ 0 h 7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95" h="728134">
                  <a:moveTo>
                    <a:pt x="175129" y="728134"/>
                  </a:moveTo>
                  <a:cubicBezTo>
                    <a:pt x="67884" y="611717"/>
                    <a:pt x="-39360" y="495300"/>
                    <a:pt x="14262" y="457200"/>
                  </a:cubicBezTo>
                  <a:cubicBezTo>
                    <a:pt x="67884" y="419100"/>
                    <a:pt x="461584" y="546101"/>
                    <a:pt x="496862" y="499534"/>
                  </a:cubicBezTo>
                  <a:cubicBezTo>
                    <a:pt x="532140" y="452967"/>
                    <a:pt x="223107" y="261056"/>
                    <a:pt x="225929" y="177800"/>
                  </a:cubicBezTo>
                  <a:cubicBezTo>
                    <a:pt x="228751" y="94544"/>
                    <a:pt x="371273" y="47272"/>
                    <a:pt x="513795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15442-E8DE-4609-9FC4-86641B80A92C}"/>
                </a:ext>
              </a:extLst>
            </p:cNvPr>
            <p:cNvSpPr/>
            <p:nvPr/>
          </p:nvSpPr>
          <p:spPr>
            <a:xfrm>
              <a:off x="9518647" y="4845792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1125483D-5AE0-44E7-8FE6-2D2F5248FC3A}"/>
                </a:ext>
              </a:extLst>
            </p:cNvPr>
            <p:cNvSpPr/>
            <p:nvPr/>
          </p:nvSpPr>
          <p:spPr>
            <a:xfrm>
              <a:off x="10462621" y="4959075"/>
              <a:ext cx="268876" cy="260839"/>
            </a:xfrm>
            <a:prstGeom prst="plus">
              <a:avLst>
                <a:gd name="adj" fmla="val 3798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2BAED91-7498-4734-80A0-EB69CDC0F538}"/>
                </a:ext>
              </a:extLst>
            </p:cNvPr>
            <p:cNvSpPr/>
            <p:nvPr/>
          </p:nvSpPr>
          <p:spPr>
            <a:xfrm rot="20506864">
              <a:off x="11031335" y="4026673"/>
              <a:ext cx="306247" cy="897466"/>
            </a:xfrm>
            <a:custGeom>
              <a:avLst/>
              <a:gdLst>
                <a:gd name="connsiteX0" fmla="*/ 196211 w 306247"/>
                <a:gd name="connsiteY0" fmla="*/ 897466 h 897466"/>
                <a:gd name="connsiteX1" fmla="*/ 297811 w 306247"/>
                <a:gd name="connsiteY1" fmla="*/ 575733 h 897466"/>
                <a:gd name="connsiteX2" fmla="*/ 1478 w 306247"/>
                <a:gd name="connsiteY2" fmla="*/ 406400 h 897466"/>
                <a:gd name="connsiteX3" fmla="*/ 204678 w 306247"/>
                <a:gd name="connsiteY3" fmla="*/ 0 h 89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47" h="897466">
                  <a:moveTo>
                    <a:pt x="196211" y="897466"/>
                  </a:moveTo>
                  <a:cubicBezTo>
                    <a:pt x="263239" y="777521"/>
                    <a:pt x="330267" y="657577"/>
                    <a:pt x="297811" y="575733"/>
                  </a:cubicBezTo>
                  <a:cubicBezTo>
                    <a:pt x="265356" y="493889"/>
                    <a:pt x="17000" y="502355"/>
                    <a:pt x="1478" y="406400"/>
                  </a:cubicBezTo>
                  <a:cubicBezTo>
                    <a:pt x="-14044" y="310445"/>
                    <a:pt x="95317" y="155222"/>
                    <a:pt x="204678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B7DDFB8-1E5D-41BF-8715-0EF1A641D2C5}"/>
                </a:ext>
              </a:extLst>
            </p:cNvPr>
            <p:cNvSpPr/>
            <p:nvPr/>
          </p:nvSpPr>
          <p:spPr>
            <a:xfrm>
              <a:off x="10985498" y="4863806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77D1708-7CE6-40A5-97F7-984E4EA160DC}"/>
              </a:ext>
            </a:extLst>
          </p:cNvPr>
          <p:cNvSpPr/>
          <p:nvPr/>
        </p:nvSpPr>
        <p:spPr>
          <a:xfrm>
            <a:off x="10278501" y="3110514"/>
            <a:ext cx="518613" cy="507654"/>
          </a:xfrm>
          <a:prstGeom prst="downArrow">
            <a:avLst/>
          </a:prstGeom>
          <a:solidFill>
            <a:srgbClr val="0CEAC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13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1476820"/>
            <a:ext cx="5185042" cy="416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Have  you ever…?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Seen service robots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Used cleaning robots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Military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6104070" y="1312639"/>
            <a:ext cx="1482461" cy="19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33" y="1335211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40" y="3018061"/>
            <a:ext cx="3369733" cy="2527300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2660774"/>
            <a:ext cx="38100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492292" y="4987380"/>
              <a:ext cx="2713570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3946694" y="52000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71477" y="5362068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29" y="2121128"/>
            <a:ext cx="571873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Assume that obstacles are linear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Evaluate the obstacles’ moving trend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250215" y="4165835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111650"/>
            <a:chOff x="897464" y="1661614"/>
            <a:chExt cx="5827375" cy="211165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signals by filter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02513" y="4067574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735703" y="3775428"/>
            <a:ext cx="407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FFCC"/>
                </a:solidFill>
              </a:rPr>
              <a:t>Potential obstacle’s future position</a:t>
            </a:r>
            <a:endParaRPr lang="zh-TW" altLang="en-US" sz="2000" dirty="0">
              <a:solidFill>
                <a:srgbClr val="00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reduce the chance of hitting obstacles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steer / move 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steer / move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2148537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51" y="1467545"/>
            <a:ext cx="5344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Record time cost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2D plane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Every obstacles is well detected 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Wheel skid is ignored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013396-6FC5-4534-965D-954B2B0D591F}"/>
              </a:ext>
            </a:extLst>
          </p:cNvPr>
          <p:cNvGrpSpPr/>
          <p:nvPr/>
        </p:nvGrpSpPr>
        <p:grpSpPr>
          <a:xfrm>
            <a:off x="6172202" y="1582105"/>
            <a:ext cx="5685365" cy="2351170"/>
            <a:chOff x="6172202" y="1498968"/>
            <a:chExt cx="5685365" cy="235117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B366B58-BA6D-4AD1-9375-1EE87D44BDFB}"/>
                </a:ext>
              </a:extLst>
            </p:cNvPr>
            <p:cNvGrpSpPr/>
            <p:nvPr/>
          </p:nvGrpSpPr>
          <p:grpSpPr>
            <a:xfrm>
              <a:off x="6172202" y="1498968"/>
              <a:ext cx="5685365" cy="2351170"/>
              <a:chOff x="5831413" y="1822897"/>
              <a:chExt cx="5685365" cy="23511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9E4C04-2108-4A0F-8F0D-4A6F04A6730A}"/>
                  </a:ext>
                </a:extLst>
              </p:cNvPr>
              <p:cNvSpPr/>
              <p:nvPr/>
            </p:nvSpPr>
            <p:spPr>
              <a:xfrm>
                <a:off x="5831413" y="1822897"/>
                <a:ext cx="5666319" cy="235117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6163F07-4BDD-47D7-A709-464CDF09B9F2}"/>
                  </a:ext>
                </a:extLst>
              </p:cNvPr>
              <p:cNvGrpSpPr/>
              <p:nvPr/>
            </p:nvGrpSpPr>
            <p:grpSpPr>
              <a:xfrm>
                <a:off x="7179729" y="2114189"/>
                <a:ext cx="1735670" cy="991127"/>
                <a:chOff x="6739464" y="2012589"/>
                <a:chExt cx="1735670" cy="9911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096B72AC-6FC0-47BC-BE79-7C23A52D4A0C}"/>
                    </a:ext>
                  </a:extLst>
                </p:cNvPr>
                <p:cNvSpPr/>
                <p:nvPr/>
              </p:nvSpPr>
              <p:spPr>
                <a:xfrm>
                  <a:off x="6739464" y="2012589"/>
                  <a:ext cx="1735670" cy="99112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6FE23F7-B93D-4FD6-85BA-AB2677583487}"/>
                    </a:ext>
                  </a:extLst>
                </p:cNvPr>
                <p:cNvSpPr/>
                <p:nvPr/>
              </p:nvSpPr>
              <p:spPr>
                <a:xfrm>
                  <a:off x="7899400" y="2385385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53E7ED6-B61F-4015-B65F-CF8485AB7098}"/>
                    </a:ext>
                  </a:extLst>
                </p:cNvPr>
                <p:cNvSpPr/>
                <p:nvPr/>
              </p:nvSpPr>
              <p:spPr>
                <a:xfrm>
                  <a:off x="6879165" y="2385384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9F509799-B35C-4ACD-A152-9D160762446E}"/>
                  </a:ext>
                </a:extLst>
              </p:cNvPr>
              <p:cNvSpPr/>
              <p:nvPr/>
            </p:nvSpPr>
            <p:spPr>
              <a:xfrm>
                <a:off x="9006415" y="2390461"/>
                <a:ext cx="594785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E48A16B-71D7-4D8E-A441-1AACE1FC243A}"/>
                  </a:ext>
                </a:extLst>
              </p:cNvPr>
              <p:cNvSpPr/>
              <p:nvPr/>
            </p:nvSpPr>
            <p:spPr>
              <a:xfrm>
                <a:off x="6203949" y="2532441"/>
                <a:ext cx="148166" cy="1546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FD911EE-0F72-4F4B-9578-655327BEA193}"/>
                  </a:ext>
                </a:extLst>
              </p:cNvPr>
              <p:cNvSpPr/>
              <p:nvPr/>
            </p:nvSpPr>
            <p:spPr>
              <a:xfrm>
                <a:off x="11072283" y="2532441"/>
                <a:ext cx="148166" cy="1546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A96DD8-1733-4FC1-89F9-ED3A998AC933}"/>
                  </a:ext>
                </a:extLst>
              </p:cNvPr>
              <p:cNvSpPr txBox="1"/>
              <p:nvPr/>
            </p:nvSpPr>
            <p:spPr>
              <a:xfrm>
                <a:off x="5956298" y="2138320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start</a:t>
                </a:r>
                <a:endParaRPr lang="zh-TW" altLang="en-US" sz="2000" dirty="0"/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3F1796-2442-4928-BCFA-4BAA5819630D}"/>
                  </a:ext>
                </a:extLst>
              </p:cNvPr>
              <p:cNvCxnSpPr>
                <a:cxnSpLocks/>
                <a:stCxn id="8" idx="6"/>
                <a:endCxn id="3" idx="1"/>
              </p:cNvCxnSpPr>
              <p:nvPr/>
            </p:nvCxnSpPr>
            <p:spPr>
              <a:xfrm>
                <a:off x="6352115" y="2609749"/>
                <a:ext cx="827614" cy="4"/>
              </a:xfrm>
              <a:prstGeom prst="line">
                <a:avLst/>
              </a:prstGeom>
              <a:ln w="28575">
                <a:solidFill>
                  <a:srgbClr val="09B39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596706-AD3A-4044-BB3A-4488C042C0C4}"/>
                  </a:ext>
                </a:extLst>
              </p:cNvPr>
              <p:cNvSpPr txBox="1"/>
              <p:nvPr/>
            </p:nvSpPr>
            <p:spPr>
              <a:xfrm>
                <a:off x="10763243" y="2190406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goal</a:t>
                </a:r>
                <a:endParaRPr lang="zh-TW" altLang="en-US" sz="2000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467E3D5-E4E8-4AF5-BFFD-E4CA1DCA2DB0}"/>
                  </a:ext>
                </a:extLst>
              </p:cNvPr>
              <p:cNvSpPr/>
              <p:nvPr/>
            </p:nvSpPr>
            <p:spPr>
              <a:xfrm>
                <a:off x="10331449" y="3105316"/>
                <a:ext cx="889000" cy="914400"/>
              </a:xfrm>
              <a:prstGeom prst="ellips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C60FEEAD-167B-4345-A71D-63392026FADC}"/>
                  </a:ext>
                </a:extLst>
              </p:cNvPr>
              <p:cNvSpPr/>
              <p:nvPr/>
            </p:nvSpPr>
            <p:spPr>
              <a:xfrm rot="12960755">
                <a:off x="9721924" y="2886027"/>
                <a:ext cx="698349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D49EA59-8043-4414-B62C-7221DF73EA89}"/>
                  </a:ext>
                </a:extLst>
              </p:cNvPr>
              <p:cNvSpPr txBox="1"/>
              <p:nvPr/>
            </p:nvSpPr>
            <p:spPr>
              <a:xfrm>
                <a:off x="10270066" y="3360642"/>
                <a:ext cx="1159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obstacle</a:t>
                </a:r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4E6B4E-A387-4102-AAFB-4F2E1CBA3779}"/>
                </a:ext>
              </a:extLst>
            </p:cNvPr>
            <p:cNvSpPr txBox="1"/>
            <p:nvPr/>
          </p:nvSpPr>
          <p:spPr>
            <a:xfrm>
              <a:off x="7841189" y="2427858"/>
              <a:ext cx="92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GBM</a:t>
              </a:r>
              <a:endParaRPr lang="zh-TW" altLang="en-US" dirty="0"/>
            </a:p>
          </p:txBody>
        </p:sp>
      </p:grpSp>
      <p:pic>
        <p:nvPicPr>
          <p:cNvPr id="31" name="ORCA_MPCl_4">
            <a:hlinkClick r:id="" action="ppaction://media"/>
            <a:extLst>
              <a:ext uri="{FF2B5EF4-FFF2-40B4-BE49-F238E27FC236}">
                <a16:creationId xmlns:a16="http://schemas.microsoft.com/office/drawing/2014/main" id="{5DA16E88-7DD8-491D-A40B-A68321EBD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17" t="30594" r="17864" b="39477"/>
          <a:stretch/>
        </p:blipFill>
        <p:spPr>
          <a:xfrm>
            <a:off x="6866994" y="4267836"/>
            <a:ext cx="4067185" cy="136835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6933"/>
            <a:ext cx="10515600" cy="23500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Passing rate: </a:t>
            </a:r>
            <a:r>
              <a:rPr lang="en-US" altLang="zh-TW" b="1" dirty="0">
                <a:solidFill>
                  <a:srgbClr val="FFC000"/>
                </a:solidFill>
              </a:rPr>
              <a:t>87.5%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zh-TW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Feasible strategy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Compare to exited method, average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time cost </a:t>
            </a:r>
            <a:r>
              <a:rPr lang="zh-TW" altLang="en-US" b="1" dirty="0">
                <a:solidFill>
                  <a:srgbClr val="FFC000"/>
                </a:solidFill>
              </a:rPr>
              <a:t>↓</a:t>
            </a:r>
            <a:r>
              <a:rPr lang="en-US" altLang="zh-TW" b="1" dirty="0">
                <a:solidFill>
                  <a:srgbClr val="FFC000"/>
                </a:solidFill>
              </a:rPr>
              <a:t>0.785 second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efficient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表格 29">
            <a:extLst>
              <a:ext uri="{FF2B5EF4-FFF2-40B4-BE49-F238E27FC236}">
                <a16:creationId xmlns:a16="http://schemas.microsoft.com/office/drawing/2014/main" id="{3AEC6DDC-68B4-4841-B2B2-06E36388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44849"/>
              </p:ext>
            </p:extLst>
          </p:nvPr>
        </p:nvGraphicFramePr>
        <p:xfrm>
          <a:off x="300566" y="2200358"/>
          <a:ext cx="115908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24045975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5305351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23743086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948244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69479567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6946661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646562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0660079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88938529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815292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scenario1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scenerio2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average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8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5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67047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B8C11E-E95E-4A54-B587-E95A0DAADD48}"/>
              </a:ext>
            </a:extLst>
          </p:cNvPr>
          <p:cNvSpPr txBox="1"/>
          <p:nvPr/>
        </p:nvSpPr>
        <p:spPr>
          <a:xfrm>
            <a:off x="651930" y="1448136"/>
            <a:ext cx="441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CEAC0"/>
                </a:solidFill>
              </a:rPr>
              <a:t>Time cost (second):</a:t>
            </a:r>
            <a:endParaRPr lang="zh-TW" altLang="en-US" sz="2800" dirty="0">
              <a:solidFill>
                <a:srgbClr val="0CEA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8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2152</TotalTime>
  <Words>444</Words>
  <Application>Microsoft Office PowerPoint</Application>
  <PresentationFormat>寬螢幕</PresentationFormat>
  <Paragraphs>168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Arial</vt:lpstr>
      <vt:lpstr>Calibri</vt:lpstr>
      <vt:lpstr>Cambria Math</vt:lpstr>
      <vt:lpstr>Symbol</vt:lpstr>
      <vt:lpstr>Office 佈景主題</vt:lpstr>
      <vt:lpstr>PowerPoint 簡報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  <vt:lpstr>Result</vt:lpstr>
      <vt:lpstr>Contribution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wangia@solab.me.ntu.edu.tw</cp:lastModifiedBy>
  <cp:revision>64</cp:revision>
  <dcterms:created xsi:type="dcterms:W3CDTF">2024-11-19T08:44:32Z</dcterms:created>
  <dcterms:modified xsi:type="dcterms:W3CDTF">2024-11-22T12:48:11Z</dcterms:modified>
</cp:coreProperties>
</file>